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85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27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1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54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54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26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77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62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59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67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0D124-1753-4FA6-87EB-0591511ACA9D}" type="datetimeFigureOut">
              <a:rPr lang="ru-RU" smtClean="0"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AEC6D-BE56-4650-A245-9D9E6B4423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86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ndtherapyassociation.autoweboffice.ru/" TargetMode="External"/><Relationship Id="rId2" Type="http://schemas.openxmlformats.org/officeDocument/2006/relationships/hyperlink" Target="https://sandpsyassociation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86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0267" y="3018806"/>
            <a:ext cx="6714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E4D0B7"/>
                </a:solidFill>
              </a:rPr>
              <a:t>ГОДОВОЙ ОТЧЕТ ПРЕЗИДЕНТА АПТ за 2023 ГОД</a:t>
            </a:r>
          </a:p>
          <a:p>
            <a:pPr algn="ctr"/>
            <a:r>
              <a:rPr lang="ru-RU" sz="2400" b="1" dirty="0" smtClean="0">
                <a:solidFill>
                  <a:srgbClr val="E4D0B7"/>
                </a:solidFill>
              </a:rPr>
              <a:t>(8 января 2023 – 13 января2024)</a:t>
            </a:r>
          </a:p>
        </p:txBody>
      </p:sp>
    </p:spTree>
    <p:extLst>
      <p:ext uri="{BB962C8B-B14F-4D97-AF65-F5344CB8AC3E}">
        <p14:creationId xmlns:p14="http://schemas.microsoft.com/office/powerpoint/2010/main" val="58055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133" y="263817"/>
            <a:ext cx="1209886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Раздел 1. Информация об </a:t>
            </a:r>
            <a:r>
              <a:rPr lang="ru-RU" b="1" u="sng" dirty="0" smtClean="0"/>
              <a:t>Ассоциации</a:t>
            </a:r>
          </a:p>
          <a:p>
            <a:endParaRPr lang="ru-RU" dirty="0"/>
          </a:p>
          <a:p>
            <a:r>
              <a:rPr lang="ru-RU" dirty="0"/>
              <a:t>1.1. Полное фирменное наименование Ассоциации на русском языке: Ассоциация песочной терапии</a:t>
            </a:r>
          </a:p>
          <a:p>
            <a:r>
              <a:rPr lang="ru-RU" dirty="0"/>
              <a:t>1.2. Место нахождения Ассоциации: город Санкт - Петербург.</a:t>
            </a:r>
          </a:p>
          <a:p>
            <a:r>
              <a:rPr lang="ru-RU" dirty="0"/>
              <a:t>1.3. День основания Ассоциации 29/01/2015 (праздник Ассоциации)</a:t>
            </a:r>
          </a:p>
          <a:p>
            <a:r>
              <a:rPr lang="ru-RU" dirty="0"/>
              <a:t>Данные о государственной регистрации Ассоциации: зарегистрирована 01.09.2015</a:t>
            </a:r>
          </a:p>
          <a:p>
            <a:r>
              <a:rPr lang="ru-RU" dirty="0"/>
              <a:t>1.4. ОГРН, ИНН Ассоциации: ОГРН: 1157800003965, 7806192011</a:t>
            </a:r>
          </a:p>
          <a:p>
            <a:r>
              <a:rPr lang="ru-RU" dirty="0"/>
              <a:t>1.5. Органы Ассоциации: Президент Ассоциации, Совет Ассоциации, Общее собрание членов Ассоциации.</a:t>
            </a:r>
          </a:p>
          <a:p>
            <a:r>
              <a:rPr lang="ru-RU" dirty="0"/>
              <a:t>1.6. Члены Ассоциации:  </a:t>
            </a:r>
            <a:r>
              <a:rPr lang="ru-RU" dirty="0" smtClean="0"/>
              <a:t>219 членов</a:t>
            </a:r>
            <a:r>
              <a:rPr lang="ru-RU" dirty="0"/>
              <a:t>, 34 – в статусе Специалист песочной терапии, 9 – в статусе Супервизор Ассоциации песочной терапии</a:t>
            </a:r>
          </a:p>
          <a:p>
            <a:r>
              <a:rPr lang="ru-RU" dirty="0"/>
              <a:t>1.7. Представительства Ассоциации: Сибирское, Рязанское, Краснодарское, Челябинское, Саха-Якутское, Пермское, Московское представительство (7)</a:t>
            </a:r>
          </a:p>
          <a:p>
            <a:r>
              <a:rPr lang="ru-RU" dirty="0"/>
              <a:t>1.8. Секции Ассоциации: Песочная терапия: опыт и супервизия, Игры с песком, рисования песком SAND – APT, Секция цветного песка, Кризисная песочная терапия, Семейная терапия и консультирование, Юнгианская песочная терапия, Инновационные технологии в психологии и психотерапии, Секция "Плассотерапия", Экзистенциальная песочная терапия, Лаборатория стартапов «SAND UP» (11 секций)</a:t>
            </a:r>
          </a:p>
          <a:p>
            <a:r>
              <a:rPr lang="ru-RU" dirty="0"/>
              <a:t>1.9.Программы Ассоциации: 15 зарегистрированных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332066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73467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u="sng" dirty="0"/>
              <a:t>Раздел 2. Итоги работы Ассоциации за 2023г. </a:t>
            </a:r>
          </a:p>
          <a:p>
            <a:r>
              <a:rPr lang="ru-RU" sz="1700" dirty="0"/>
              <a:t>По итогам 2023 г. Ассоциация достигла следующих результатов:</a:t>
            </a:r>
          </a:p>
          <a:p>
            <a:r>
              <a:rPr lang="ru-RU" sz="1700" dirty="0"/>
              <a:t>1) Размер денежных средств, полученных в счет уплаты членских взносов и долгов за членство, </a:t>
            </a:r>
            <a:r>
              <a:rPr lang="ru-RU" sz="1700" dirty="0" smtClean="0"/>
              <a:t>составил, на данный момент, 205.000 </a:t>
            </a:r>
            <a:r>
              <a:rPr lang="ru-RU" sz="1700" dirty="0"/>
              <a:t>руб. (на момент передачи - на счете было 21. 000 руб</a:t>
            </a:r>
            <a:r>
              <a:rPr lang="ru-RU" sz="1700" dirty="0" smtClean="0"/>
              <a:t>.).</a:t>
            </a:r>
            <a:endParaRPr lang="ru-RU" sz="1700" dirty="0"/>
          </a:p>
          <a:p>
            <a:r>
              <a:rPr lang="ru-RU" sz="1700" dirty="0"/>
              <a:t>2) Все денежные средства, полученные в счет уплаты членских взносов, направлены на достижение уставных целей Ассоциации:</a:t>
            </a:r>
          </a:p>
          <a:p>
            <a:r>
              <a:rPr lang="ru-RU" sz="1700" dirty="0"/>
              <a:t>2.1. Юридическое сопровождение, перерегистрация, гос. Пошлины, рукотен, переоформление электронной подписи = 20.000 руб. (было оплачено личными средствами т.к. эти услуги невозможно было оплачивать с р/с ассоциации, в последующем – выведены);</a:t>
            </a:r>
          </a:p>
          <a:p>
            <a:r>
              <a:rPr lang="ru-RU" sz="1700" dirty="0"/>
              <a:t>2.2. Бухгалтерская (финансовая) отчетность Ассоциации (3.000 в месяц*12) = 36.000 руб + подключение к электронной системе отчётности = 4500 руб.  </a:t>
            </a:r>
          </a:p>
          <a:p>
            <a:r>
              <a:rPr lang="ru-RU" sz="1700" dirty="0"/>
              <a:t>2.3. Обслуживание р/с счета в банке: изначально обслуживание было в банке «Открытие» с ежемесячным сопровождением 1300, сейчас обсуживаемся в «Модульбанке» с ежемесячным сопровождением 650 руб. </a:t>
            </a:r>
          </a:p>
          <a:p>
            <a:r>
              <a:rPr lang="ru-RU" sz="1700" dirty="0"/>
              <a:t>Январь, февраль, март, апрель - обслуживались в Открытие (1300*4) = 5.200 руб.</a:t>
            </a:r>
          </a:p>
          <a:p>
            <a:r>
              <a:rPr lang="ru-RU" sz="1700" dirty="0"/>
              <a:t>Апрель, когда шло переоформление счета с одного банка на другой, поэтому оплата была и в тот, и в другой банк.</a:t>
            </a:r>
          </a:p>
          <a:p>
            <a:r>
              <a:rPr lang="ru-RU" sz="1700" dirty="0"/>
              <a:t>Апрель, май, июнь, июль, август, сентябрь, октябрь, ноябрь, декабрь обсуживаемся в Модульбанке (650*9) = 5. 850 руб. </a:t>
            </a:r>
          </a:p>
          <a:p>
            <a:r>
              <a:rPr lang="ru-RU" sz="1700" dirty="0" smtClean="0"/>
              <a:t>2.4. </a:t>
            </a:r>
            <a:r>
              <a:rPr lang="ru-RU" sz="1700" dirty="0"/>
              <a:t>Заключен договор АПТ с ИП Деникина И.В. от 1 </a:t>
            </a:r>
            <a:r>
              <a:rPr lang="ru-RU" sz="1700" dirty="0" smtClean="0"/>
              <a:t>марта </a:t>
            </a:r>
            <a:r>
              <a:rPr lang="ru-RU" sz="1700" dirty="0"/>
              <a:t>2023 за выполнение документальных, организационных и прочих работ с поквартальной оплатой 10.000 руб. Итого: 4 квартала*10.000 = 40.000 руб. </a:t>
            </a:r>
          </a:p>
          <a:p>
            <a:r>
              <a:rPr lang="ru-RU" sz="1700" dirty="0" smtClean="0"/>
              <a:t>2.5. </a:t>
            </a:r>
            <a:r>
              <a:rPr lang="ru-RU" sz="1700" dirty="0"/>
              <a:t>Создан сайт, расположенный по адресу </a:t>
            </a:r>
            <a:r>
              <a:rPr lang="ru-RU" sz="1700" dirty="0">
                <a:hlinkClick r:id="rId2"/>
              </a:rPr>
              <a:t>https://</a:t>
            </a:r>
            <a:r>
              <a:rPr lang="ru-RU" sz="1700" dirty="0" smtClean="0">
                <a:hlinkClick r:id="rId2"/>
              </a:rPr>
              <a:t>sandpsyassociation.ru</a:t>
            </a:r>
            <a:endParaRPr lang="ru-RU" sz="1700" dirty="0" smtClean="0"/>
          </a:p>
          <a:p>
            <a:r>
              <a:rPr lang="ru-RU" sz="1700" dirty="0" smtClean="0"/>
              <a:t>Регистрация </a:t>
            </a:r>
            <a:r>
              <a:rPr lang="ru-RU" sz="1700" dirty="0"/>
              <a:t>и оплата домена, шаблон сайта, оплата хостинга, оплата за создание сайта, оплата защиты сайта, оплата за внесение новых данных на сайт = 38.000 руб.</a:t>
            </a:r>
          </a:p>
          <a:p>
            <a:r>
              <a:rPr lang="ru-RU" sz="1700" dirty="0" smtClean="0"/>
              <a:t>2.6. </a:t>
            </a:r>
            <a:r>
              <a:rPr lang="ru-RU" sz="1700" dirty="0"/>
              <a:t>Создана онлайн-площадка, расположенная по адресу </a:t>
            </a:r>
            <a:r>
              <a:rPr lang="ru-RU" sz="1700" dirty="0">
                <a:hlinkClick r:id="rId3"/>
              </a:rPr>
              <a:t>https://</a:t>
            </a:r>
            <a:r>
              <a:rPr lang="ru-RU" sz="1700" dirty="0" smtClean="0">
                <a:hlinkClick r:id="rId3"/>
              </a:rPr>
              <a:t>sandtherapyassociation.autoweboffice.ru</a:t>
            </a:r>
            <a:endParaRPr lang="ru-RU" sz="1700" dirty="0" smtClean="0"/>
          </a:p>
          <a:p>
            <a:r>
              <a:rPr lang="ru-RU" sz="1700" dirty="0" smtClean="0"/>
              <a:t>Регистрация </a:t>
            </a:r>
            <a:r>
              <a:rPr lang="ru-RU" sz="1700" dirty="0"/>
              <a:t>и оплата домена, ежемесячное обслуживание с октября 2023 г. (960 руб. в месяц) = 5.000 руб. </a:t>
            </a:r>
          </a:p>
          <a:p>
            <a:r>
              <a:rPr lang="ru-RU" sz="1700" dirty="0" smtClean="0"/>
              <a:t>2.7. </a:t>
            </a:r>
            <a:r>
              <a:rPr lang="ru-RU" sz="1700" dirty="0"/>
              <a:t>Оплата типографии (бумажные удостоверения нового образца) = 5.700 руб., финансовая поддержка фестиваля в Челябинске = 16.800 руб.  </a:t>
            </a:r>
          </a:p>
          <a:p>
            <a:r>
              <a:rPr lang="ru-RU" sz="1700" dirty="0" smtClean="0"/>
              <a:t>2.8. </a:t>
            </a:r>
            <a:r>
              <a:rPr lang="ru-RU" sz="1700" dirty="0"/>
              <a:t>Штрафы и судебные взыскания = 10.000 руб. (6 судебных приказов было получено от налоговой)</a:t>
            </a:r>
          </a:p>
        </p:txBody>
      </p:sp>
    </p:spTree>
    <p:extLst>
      <p:ext uri="{BB962C8B-B14F-4D97-AF65-F5344CB8AC3E}">
        <p14:creationId xmlns:p14="http://schemas.microsoft.com/office/powerpoint/2010/main" val="332347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666" y="167144"/>
            <a:ext cx="118279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3) </a:t>
            </a:r>
            <a:r>
              <a:rPr lang="ru-RU" dirty="0"/>
              <a:t>Президент и Совет прорабатывали и утвердили:</a:t>
            </a:r>
          </a:p>
          <a:p>
            <a:r>
              <a:rPr lang="ru-RU" dirty="0" smtClean="0"/>
              <a:t>3.1</a:t>
            </a:r>
            <a:r>
              <a:rPr lang="ru-RU" dirty="0"/>
              <a:t>. Положение об Этике</a:t>
            </a:r>
          </a:p>
          <a:p>
            <a:r>
              <a:rPr lang="ru-RU" dirty="0" smtClean="0"/>
              <a:t>3.2</a:t>
            </a:r>
            <a:r>
              <a:rPr lang="ru-RU" dirty="0"/>
              <a:t>. Положение о членстве</a:t>
            </a:r>
          </a:p>
          <a:p>
            <a:r>
              <a:rPr lang="ru-RU" dirty="0" smtClean="0"/>
              <a:t>3.3</a:t>
            </a:r>
            <a:r>
              <a:rPr lang="ru-RU" dirty="0"/>
              <a:t>. Положение о сертификации</a:t>
            </a:r>
          </a:p>
          <a:p>
            <a:r>
              <a:rPr lang="ru-RU" dirty="0" smtClean="0"/>
              <a:t>3.4</a:t>
            </a:r>
            <a:r>
              <a:rPr lang="ru-RU" dirty="0"/>
              <a:t>. Положение о мероприятиях (утверждены 3 флагманских мероприятия + мероприятия Представительств)</a:t>
            </a:r>
          </a:p>
          <a:p>
            <a:r>
              <a:rPr lang="ru-RU" dirty="0" smtClean="0"/>
              <a:t>3.5</a:t>
            </a:r>
            <a:r>
              <a:rPr lang="ru-RU" dirty="0"/>
              <a:t>. Положение о </a:t>
            </a:r>
            <a:r>
              <a:rPr lang="ru-RU" dirty="0" smtClean="0"/>
              <a:t>представительствах</a:t>
            </a:r>
          </a:p>
          <a:p>
            <a:endParaRPr lang="ru-RU" dirty="0"/>
          </a:p>
          <a:p>
            <a:r>
              <a:rPr lang="ru-RU" dirty="0" smtClean="0"/>
              <a:t>4) </a:t>
            </a:r>
            <a:r>
              <a:rPr lang="ru-RU" dirty="0"/>
              <a:t>Создан план работы Ассоциации на 2023/24 уч. год: флагманские мероприятия, мероприятия Представительств и секций. </a:t>
            </a:r>
          </a:p>
          <a:p>
            <a:r>
              <a:rPr lang="ru-RU" dirty="0"/>
              <a:t>5</a:t>
            </a:r>
            <a:r>
              <a:rPr lang="ru-RU" dirty="0" smtClean="0"/>
              <a:t>) </a:t>
            </a:r>
            <a:r>
              <a:rPr lang="ru-RU" dirty="0"/>
              <a:t>Создан орг. комитет по проведении мероприятий и им уже проведен двухдневный Онлайн Форум 2023г., который для членов Ассоциации был с бесплатным участием. </a:t>
            </a:r>
          </a:p>
          <a:p>
            <a:r>
              <a:rPr lang="ru-RU" dirty="0"/>
              <a:t>6</a:t>
            </a:r>
            <a:r>
              <a:rPr lang="ru-RU" dirty="0" smtClean="0"/>
              <a:t>) </a:t>
            </a:r>
            <a:r>
              <a:rPr lang="ru-RU" dirty="0"/>
              <a:t>Ведется документация и протоколируется работа Совета и Оргкомитета – все протоколы вы можете посмотреть на сайте Ассоциации (все документы представлены в открытом доступе).</a:t>
            </a:r>
          </a:p>
          <a:p>
            <a:r>
              <a:rPr lang="ru-RU" dirty="0" smtClean="0"/>
              <a:t>7) </a:t>
            </a:r>
            <a:r>
              <a:rPr lang="ru-RU" dirty="0"/>
              <a:t>Создан ТГ канал, апгрейд (обновление) группы ВК.   </a:t>
            </a:r>
          </a:p>
        </p:txBody>
      </p:sp>
    </p:spTree>
    <p:extLst>
      <p:ext uri="{BB962C8B-B14F-4D97-AF65-F5344CB8AC3E}">
        <p14:creationId xmlns:p14="http://schemas.microsoft.com/office/powerpoint/2010/main" val="354823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68" y="0"/>
            <a:ext cx="785706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Вопросы:</a:t>
            </a:r>
          </a:p>
          <a:p>
            <a:pPr marL="342900" indent="-342900">
              <a:buAutoNum type="arabicPeriod"/>
            </a:pPr>
            <a:r>
              <a:rPr lang="ru-RU" sz="1600" u="sng" dirty="0" smtClean="0"/>
              <a:t>Почему я должна предоставить паспортные данные?</a:t>
            </a:r>
          </a:p>
          <a:p>
            <a:r>
              <a:rPr lang="ru-RU" sz="1600" dirty="0" smtClean="0"/>
              <a:t>Такое требование к НКО от Минюста, предоставлять членов Ассоциации с паспортными данными.</a:t>
            </a:r>
          </a:p>
          <a:p>
            <a:endParaRPr lang="ru-RU" sz="1600" dirty="0" smtClean="0"/>
          </a:p>
          <a:p>
            <a:r>
              <a:rPr lang="ru-RU" sz="1600" dirty="0" smtClean="0"/>
              <a:t>2. </a:t>
            </a:r>
            <a:r>
              <a:rPr lang="ru-RU" sz="1600" u="sng" dirty="0" smtClean="0"/>
              <a:t>Я хочу оставить за </a:t>
            </a:r>
            <a:r>
              <a:rPr lang="ru-RU" sz="1600" u="sng" dirty="0" smtClean="0"/>
              <a:t>собой право не оформлять </a:t>
            </a:r>
            <a:r>
              <a:rPr lang="ru-RU" sz="1600" u="sng" dirty="0" smtClean="0"/>
              <a:t>подписку</a:t>
            </a:r>
            <a:endParaRPr lang="ru-RU" sz="1600" u="sng" dirty="0"/>
          </a:p>
          <a:p>
            <a:r>
              <a:rPr lang="ru-RU" sz="1600" dirty="0" smtClean="0"/>
              <a:t>Конечно, такое право есть, но тогда член Ассоциации берет на себя ответственность самостоятельно добывать информацию для </a:t>
            </a:r>
            <a:r>
              <a:rPr lang="ru-RU" sz="1600" dirty="0" smtClean="0"/>
              <a:t>себя.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3. </a:t>
            </a:r>
            <a:r>
              <a:rPr lang="ru-RU" sz="1600" u="sng" dirty="0" smtClean="0"/>
              <a:t>Индивидуальное сопровождение членов Ассоциации</a:t>
            </a:r>
            <a:endParaRPr lang="ru-RU" sz="1600" u="sng" dirty="0"/>
          </a:p>
          <a:p>
            <a:r>
              <a:rPr lang="ru-RU" sz="1600" dirty="0" smtClean="0"/>
              <a:t>Этот год был переходной и мы много уделяли индивидуального внимания членам ассоциации, многие писали личные сообщения президенту, задавания вопросы по членским взносам, по статусам, орг. Вопросы и прочее.</a:t>
            </a:r>
          </a:p>
          <a:p>
            <a:endParaRPr lang="ru-RU" sz="1600" dirty="0" smtClean="0"/>
          </a:p>
          <a:p>
            <a:r>
              <a:rPr lang="ru-RU" sz="1600" dirty="0" smtClean="0"/>
              <a:t>Сейчас мы формируем информационные сервисы: сайт и подписка. Вся информация будет реализовываться через эти источники, конечно что-то будем продолжать писать в соц.сетях. Но, такое индивидуальное сопровождение – прекратиться. Все регламентирующие деятельность документы созданы, в них все обозначено.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Алена </a:t>
            </a:r>
            <a:r>
              <a:rPr lang="ru-RU" sz="1600" dirty="0" smtClean="0"/>
              <a:t>Зверева подробно описывает шаги, что и  в каких случаях необходимо делать при вступление в Ассоциацию и продление членства, поэтому важно, что члены Ассоциации ориентировались самостоятельно в информации.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Татьяна Демидова работает с Представительствами и секциями и через руководителей доносится необходимая информация (задача информирования у руководителей прописана в документах, регламентирующих деятельность Ассоциации)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830733" y="1538882"/>
            <a:ext cx="3073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Инна, добрый день. Я бы хотела вступить в Ассоциацию песочных терапевтов. Мне сказали, что можно написать Вам. Что мне нужно сделать, чтобы вступить в Ассоциацию?</a:t>
            </a:r>
          </a:p>
          <a:p>
            <a:endParaRPr lang="ru-RU" dirty="0"/>
          </a:p>
          <a:p>
            <a:r>
              <a:rPr lang="ru-RU" dirty="0" smtClean="0"/>
              <a:t>Здравствуйте</a:t>
            </a:r>
            <a:r>
              <a:rPr lang="ru-RU" dirty="0"/>
              <a:t>! Вся информация о вступлении есть и на сайте и в группе Вк https://vk.com/topic-87374540_49683681</a:t>
            </a:r>
          </a:p>
        </p:txBody>
      </p:sp>
    </p:spTree>
    <p:extLst>
      <p:ext uri="{BB962C8B-B14F-4D97-AF65-F5344CB8AC3E}">
        <p14:creationId xmlns:p14="http://schemas.microsoft.com/office/powerpoint/2010/main" val="100208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333" y="177800"/>
            <a:ext cx="1184486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4. Размещение реклам своих программ на страницах в ВК и ТГ, только с маркировкой, в связи с законом о рекламе. </a:t>
            </a:r>
          </a:p>
          <a:p>
            <a:endParaRPr lang="ru-RU" dirty="0"/>
          </a:p>
          <a:p>
            <a:r>
              <a:rPr lang="ru-RU" dirty="0" smtClean="0"/>
              <a:t>Размещать можно только:</a:t>
            </a:r>
          </a:p>
          <a:p>
            <a:pPr marL="342900" indent="-342900">
              <a:buAutoNum type="arabicPeriod"/>
            </a:pPr>
            <a:r>
              <a:rPr lang="ru-RU" dirty="0" smtClean="0"/>
              <a:t>Информацию о наборе в программу, которая прошла регистрацию в АПТ</a:t>
            </a:r>
          </a:p>
          <a:p>
            <a:pPr marL="342900" indent="-342900">
              <a:buAutoNum type="arabicPeriod"/>
            </a:pPr>
            <a:r>
              <a:rPr lang="ru-RU" dirty="0" smtClean="0"/>
              <a:t>Информацию о мероприятиях, которые поданы в план мероприятий Ассоциации на уч. Год (Сновидческая группа к какой секции относится? Подавалась ли информация о проведении мероприятий?)</a:t>
            </a:r>
          </a:p>
          <a:p>
            <a:pPr marL="342900" indent="-342900">
              <a:buAutoNum type="arabicPeriod"/>
            </a:pPr>
            <a:r>
              <a:rPr lang="ru-RU" dirty="0" smtClean="0"/>
              <a:t>Информацию о флагманских мероприятиях и мероприятиях в Представительствах</a:t>
            </a:r>
          </a:p>
          <a:p>
            <a:endParaRPr lang="ru-RU" dirty="0"/>
          </a:p>
          <a:p>
            <a:r>
              <a:rPr lang="ru-RU" dirty="0" smtClean="0"/>
              <a:t>Информацию о этих мероприятиях также можно рассылать в рассылке Ассоциации, для этого необходимо прислать «информационное письмо», которое необходимо разослать. Беру до 7 дней для создания рассылки. </a:t>
            </a:r>
          </a:p>
          <a:p>
            <a:endParaRPr lang="ru-RU" dirty="0" smtClean="0"/>
          </a:p>
          <a:p>
            <a:r>
              <a:rPr lang="ru-RU" u="sng" dirty="0" smtClean="0"/>
              <a:t>5. Изготовление удостоверений, написание рекомендаций, рецензий и прочей документации</a:t>
            </a:r>
          </a:p>
          <a:p>
            <a:r>
              <a:rPr lang="ru-RU" dirty="0" smtClean="0"/>
              <a:t>Минимум неделя</a:t>
            </a:r>
          </a:p>
          <a:p>
            <a:endParaRPr lang="ru-RU" dirty="0"/>
          </a:p>
          <a:p>
            <a:r>
              <a:rPr lang="ru-RU" u="sng" dirty="0" smtClean="0"/>
              <a:t>6. Выписка удостоверений по сертифицированным программам</a:t>
            </a:r>
          </a:p>
          <a:p>
            <a:r>
              <a:rPr lang="ru-RU" dirty="0" smtClean="0"/>
              <a:t>Несколько программ выписывают, тогда вопрос по поводу программ, которые </a:t>
            </a:r>
            <a:r>
              <a:rPr lang="ru-RU" smtClean="0"/>
              <a:t>не выписывают</a:t>
            </a:r>
          </a:p>
          <a:p>
            <a:endParaRPr lang="ru-RU" dirty="0"/>
          </a:p>
          <a:p>
            <a:r>
              <a:rPr lang="ru-RU" u="sng" dirty="0"/>
              <a:t>7</a:t>
            </a:r>
            <a:r>
              <a:rPr lang="ru-RU" u="sng" dirty="0" smtClean="0"/>
              <a:t>. Сообщения в день проведения мероприятий</a:t>
            </a:r>
          </a:p>
          <a:p>
            <a:r>
              <a:rPr lang="ru-RU" dirty="0" smtClean="0"/>
              <a:t>Нет возможности отвечать</a:t>
            </a:r>
          </a:p>
          <a:p>
            <a:endParaRPr lang="ru-RU" dirty="0"/>
          </a:p>
          <a:p>
            <a:r>
              <a:rPr lang="ru-RU" u="sng" dirty="0"/>
              <a:t>8</a:t>
            </a:r>
            <a:r>
              <a:rPr lang="ru-RU" u="sng" dirty="0" smtClean="0"/>
              <a:t>. Информация вся размещается, все даты обозначаются,  - читайте внимательно!</a:t>
            </a:r>
          </a:p>
        </p:txBody>
      </p:sp>
    </p:spTree>
    <p:extLst>
      <p:ext uri="{BB962C8B-B14F-4D97-AF65-F5344CB8AC3E}">
        <p14:creationId xmlns:p14="http://schemas.microsoft.com/office/powerpoint/2010/main" val="8203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7032</TotalTime>
  <Words>1151</Words>
  <Application>Microsoft Office PowerPoint</Application>
  <PresentationFormat>Широкоэкранный</PresentationFormat>
  <Paragraphs>79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20</cp:revision>
  <dcterms:created xsi:type="dcterms:W3CDTF">2023-12-26T07:39:16Z</dcterms:created>
  <dcterms:modified xsi:type="dcterms:W3CDTF">2024-01-13T06:45:56Z</dcterms:modified>
</cp:coreProperties>
</file>