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4" r:id="rId3"/>
    <p:sldId id="275" r:id="rId4"/>
    <p:sldId id="276" r:id="rId5"/>
    <p:sldId id="269" r:id="rId6"/>
    <p:sldId id="270" r:id="rId7"/>
    <p:sldId id="264" r:id="rId8"/>
    <p:sldId id="267" r:id="rId9"/>
    <p:sldId id="272" r:id="rId10"/>
    <p:sldId id="271" r:id="rId11"/>
    <p:sldId id="273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5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27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4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54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6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7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2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59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7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0D124-1753-4FA6-87EB-0591511ACA9D}" type="datetimeFigureOut">
              <a:rPr lang="ru-RU" smtClean="0"/>
              <a:t>02.03.2025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86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ndtherapyassociation.autoweboffice.ru/" TargetMode="External"/><Relationship Id="rId2" Type="http://schemas.openxmlformats.org/officeDocument/2006/relationships/hyperlink" Target="https://sandpsyassociation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316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73573" y="2559297"/>
            <a:ext cx="121731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E4D0B7"/>
                </a:solidFill>
              </a:rPr>
              <a:t>ГОДОВОЙ ОТЧЕТ ПРЕЗИДЕНТА АПТ за </a:t>
            </a:r>
            <a:r>
              <a:rPr lang="ru-RU" sz="2400" b="1" dirty="0" smtClean="0">
                <a:solidFill>
                  <a:srgbClr val="E4D0B7"/>
                </a:solidFill>
              </a:rPr>
              <a:t>2024 ГОД</a:t>
            </a:r>
          </a:p>
          <a:p>
            <a:pPr algn="ctr"/>
            <a:r>
              <a:rPr lang="ru-RU" sz="2400" b="1" dirty="0" smtClean="0">
                <a:solidFill>
                  <a:srgbClr val="E4D0B7"/>
                </a:solidFill>
              </a:rPr>
              <a:t>(13 января 2024 – 12 января 2025)</a:t>
            </a:r>
          </a:p>
          <a:p>
            <a:pPr algn="ctr"/>
            <a:endParaRPr lang="ru-RU" sz="2400" b="1" dirty="0" smtClean="0">
              <a:solidFill>
                <a:srgbClr val="E4D0B7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E4D0B7"/>
                </a:solidFill>
              </a:rPr>
              <a:t>-------------------------------</a:t>
            </a:r>
            <a:endParaRPr lang="ru-RU" sz="2400" b="1" dirty="0">
              <a:solidFill>
                <a:srgbClr val="E4D0B7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E4D0B7"/>
                </a:solidFill>
              </a:rPr>
              <a:t>ОТЧЕТ ЗА ДВА ГОДА ИЗБРАНИЯ</a:t>
            </a:r>
            <a:endParaRPr lang="ru-RU" sz="2400" b="1" dirty="0">
              <a:solidFill>
                <a:srgbClr val="E4D0B7"/>
              </a:solidFill>
            </a:endParaRPr>
          </a:p>
          <a:p>
            <a:pPr algn="ctr"/>
            <a:r>
              <a:rPr lang="ru-RU" sz="2400" b="1" dirty="0">
                <a:solidFill>
                  <a:srgbClr val="E4D0B7"/>
                </a:solidFill>
              </a:rPr>
              <a:t>(8 января 2023 – </a:t>
            </a:r>
            <a:r>
              <a:rPr lang="ru-RU" sz="2400" b="1" dirty="0" smtClean="0">
                <a:solidFill>
                  <a:srgbClr val="E4D0B7"/>
                </a:solidFill>
              </a:rPr>
              <a:t>12 января 2025)</a:t>
            </a:r>
            <a:endParaRPr lang="ru-RU" sz="2400" b="1" dirty="0">
              <a:solidFill>
                <a:srgbClr val="E4D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8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7835"/>
            <a:ext cx="121920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ПРОГРАММА РАЗВИТИЯ НА 2025/2027 </a:t>
            </a:r>
            <a:r>
              <a:rPr lang="ru-RU" b="1" dirty="0" err="1" smtClean="0"/>
              <a:t>г.г</a:t>
            </a:r>
            <a:r>
              <a:rPr lang="ru-RU" b="1" dirty="0" smtClean="0"/>
              <a:t>. и ПРЕДЛАГАЕМЫЕ </a:t>
            </a:r>
            <a:r>
              <a:rPr lang="ru-RU" b="1" dirty="0"/>
              <a:t>МНОЮ ЧЛЕНЫ </a:t>
            </a:r>
            <a:r>
              <a:rPr lang="ru-RU" b="1" dirty="0" smtClean="0"/>
              <a:t>СОВЕТА (выбор пал на тех, кто активно проявлял себя за два года в работе Совета или Ассоциации)</a:t>
            </a:r>
            <a:endParaRPr lang="ru-RU" b="1" dirty="0"/>
          </a:p>
          <a:p>
            <a:endParaRPr lang="ru-RU" sz="1700" dirty="0"/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Ольга Никитина – член Совета с первого созыва, участвует во всех дискуссиях, поднимаемых в Совете, активно участвует во всех мероприятиях АПТ, активно </a:t>
            </a:r>
            <a:r>
              <a:rPr lang="ru-RU" sz="1700" dirty="0"/>
              <a:t>развивает секцию рисования песком </a:t>
            </a:r>
            <a:r>
              <a:rPr lang="en-US" sz="1700" dirty="0" smtClean="0"/>
              <a:t>SAND-ART</a:t>
            </a:r>
            <a:r>
              <a:rPr lang="ru-RU" sz="1700" dirty="0" smtClean="0"/>
              <a:t> и участвует в партнерских проектах.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Ольга Аникина – член Совета</a:t>
            </a:r>
            <a:r>
              <a:rPr lang="ru-RU" sz="1700" dirty="0"/>
              <a:t>, участвует во всех дискуссиях, поднимаемых в Совете, активно участвует во всех мероприятиях </a:t>
            </a:r>
            <a:r>
              <a:rPr lang="ru-RU" sz="1700" dirty="0" smtClean="0"/>
              <a:t>АПТ, руководитель представительства в г. Рязани, активно развивает представительство, руководитель орг. комитета фестиваля представительства, руководитель этического комитета, член орг. комитета по флагманским мероприятиям АПТ.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Елена </a:t>
            </a:r>
            <a:r>
              <a:rPr lang="ru-RU" sz="1700" dirty="0"/>
              <a:t>Зиновьева </a:t>
            </a:r>
            <a:r>
              <a:rPr lang="ru-RU" sz="1700" dirty="0" smtClean="0"/>
              <a:t>– член Совета, научный руководитель АПТ</a:t>
            </a:r>
            <a:r>
              <a:rPr lang="ru-RU" sz="1700" dirty="0"/>
              <a:t>, развивает супервизорское направление в </a:t>
            </a:r>
            <a:r>
              <a:rPr lang="ru-RU" sz="1700" dirty="0" smtClean="0"/>
              <a:t>Ассоциации.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Алена </a:t>
            </a:r>
            <a:r>
              <a:rPr lang="ru-RU" sz="1700" dirty="0"/>
              <a:t>Зверева – </a:t>
            </a:r>
            <a:r>
              <a:rPr lang="ru-RU" sz="1700" dirty="0" smtClean="0"/>
              <a:t>член Совета, участвует во всех дискуссиях, поднимаемых в Совете, активно участвует во всех мероприятиях АПТ, руководитель комитета по работе с членами АПТ, член орг. комитета по флагманским мероприятиям АПТ.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Татьяна </a:t>
            </a:r>
            <a:r>
              <a:rPr lang="ru-RU" sz="1700" dirty="0"/>
              <a:t>Демидова </a:t>
            </a:r>
            <a:r>
              <a:rPr lang="ru-RU" sz="1700" dirty="0" smtClean="0"/>
              <a:t>– член </a:t>
            </a:r>
            <a:r>
              <a:rPr lang="ru-RU" sz="1700" dirty="0"/>
              <a:t>Совета, участвует во всех дискуссиях, поднимаемых в Совете, активно участвует во всех мероприятиях АПТ, руководитель комитета по работе с </a:t>
            </a:r>
            <a:r>
              <a:rPr lang="ru-RU" sz="1700" dirty="0" smtClean="0"/>
              <a:t>представительствами и секциями АПТ</a:t>
            </a:r>
            <a:r>
              <a:rPr lang="ru-RU" sz="1700" dirty="0"/>
              <a:t>, член орг. комитета по флагманским мероприятиям </a:t>
            </a:r>
            <a:r>
              <a:rPr lang="ru-RU" sz="1700" dirty="0" smtClean="0"/>
              <a:t>АПТ, </a:t>
            </a:r>
            <a:r>
              <a:rPr lang="ru-RU" sz="1700" dirty="0"/>
              <a:t>руководитель секции Игры с песком, на песке и в </a:t>
            </a:r>
            <a:r>
              <a:rPr lang="ru-RU" sz="1700" dirty="0" smtClean="0"/>
              <a:t>песок.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Оксана </a:t>
            </a:r>
            <a:r>
              <a:rPr lang="ru-RU" sz="1700" dirty="0"/>
              <a:t>Коломийцева - член Совета, участвует во всех дискуссиях, поднимаемых в Совете, активно участвует во всех мероприятиях АПТ, </a:t>
            </a:r>
            <a:r>
              <a:rPr lang="ru-RU" sz="1700" dirty="0" smtClean="0"/>
              <a:t>член </a:t>
            </a:r>
            <a:r>
              <a:rPr lang="ru-RU" sz="1700" dirty="0"/>
              <a:t>орг. комитета по флагманским мероприятиям </a:t>
            </a:r>
            <a:r>
              <a:rPr lang="ru-RU" sz="1700" dirty="0" smtClean="0"/>
              <a:t>АПТ, поддерживает ведение страниц ВК и ТГ.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 smtClean="0"/>
              <a:t>Лариса Исламова – руководитель Ю/У представительства</a:t>
            </a:r>
            <a:r>
              <a:rPr lang="ru-RU" sz="1700" dirty="0"/>
              <a:t>, активно развивает представительство, руководитель орг. комитета фестиваля представительства, активно участвует во всех мероприятиях </a:t>
            </a:r>
            <a:r>
              <a:rPr lang="ru-RU" sz="1700" dirty="0" smtClean="0"/>
              <a:t>АПТ.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/>
              <a:t>Наталья </a:t>
            </a:r>
            <a:r>
              <a:rPr lang="ru-RU" sz="1700" dirty="0" smtClean="0"/>
              <a:t>Сакович – член Совета</a:t>
            </a:r>
            <a:r>
              <a:rPr lang="ru-RU" sz="1700" dirty="0"/>
              <a:t>, активно участвует во всех мероприятиях АПТ, активно развивает секцию Кризисная песочная </a:t>
            </a:r>
            <a:r>
              <a:rPr lang="ru-RU" sz="1700" dirty="0" smtClean="0"/>
              <a:t>терапия, развивает супервизорское направление в Ассоциации. </a:t>
            </a:r>
          </a:p>
          <a:p>
            <a:pPr marL="342900" indent="-342900">
              <a:buFont typeface="+mj-lt"/>
              <a:buAutoNum type="arabicPeriod"/>
            </a:pPr>
            <a:endParaRPr lang="ru-RU" sz="1700" dirty="0"/>
          </a:p>
          <a:p>
            <a:r>
              <a:rPr lang="ru-RU" sz="1700" dirty="0"/>
              <a:t>Ольга </a:t>
            </a:r>
            <a:r>
              <a:rPr lang="ru-RU" sz="1700" dirty="0" smtClean="0"/>
              <a:t>Никитина, Ольга Аникина, Елена Зиновьева, Алена Зверева, Татьяна Демидова</a:t>
            </a:r>
            <a:r>
              <a:rPr lang="ru-RU" sz="1700" dirty="0"/>
              <a:t>, Оксана </a:t>
            </a:r>
            <a:r>
              <a:rPr lang="ru-RU" sz="1700" dirty="0" smtClean="0"/>
              <a:t>Коломийцева, Лариса Исламова, Наталья </a:t>
            </a:r>
            <a:r>
              <a:rPr lang="ru-RU" sz="1700" dirty="0"/>
              <a:t>Сакович </a:t>
            </a:r>
          </a:p>
        </p:txBody>
      </p:sp>
    </p:spTree>
    <p:extLst>
      <p:ext uri="{BB962C8B-B14F-4D97-AF65-F5344CB8AC3E}">
        <p14:creationId xmlns:p14="http://schemas.microsoft.com/office/powerpoint/2010/main" val="406179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301" y="101741"/>
            <a:ext cx="4537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ПРОГРАММА РАЗВИТИЯ НА </a:t>
            </a:r>
            <a:r>
              <a:rPr lang="ru-RU" sz="2000" b="1" dirty="0" smtClean="0"/>
              <a:t>2025/27 </a:t>
            </a:r>
            <a:r>
              <a:rPr lang="ru-RU" sz="2000" b="1" dirty="0" err="1"/>
              <a:t>г.г</a:t>
            </a:r>
            <a:r>
              <a:rPr lang="ru-RU" sz="2000" b="1" dirty="0"/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682771"/>
              </p:ext>
            </p:extLst>
          </p:nvPr>
        </p:nvGraphicFramePr>
        <p:xfrm>
          <a:off x="76301" y="501851"/>
          <a:ext cx="12021106" cy="62575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61189"/>
                <a:gridCol w="9059917"/>
              </a:tblGrid>
              <a:tr h="5273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НАПРАВЛЕНИЕ ДЕЯТЕЛЬНОСТИ </a:t>
                      </a:r>
                      <a:endParaRPr lang="ru-RU" sz="1600" dirty="0"/>
                    </a:p>
                  </a:txBody>
                  <a:tcPr>
                    <a:solidFill>
                      <a:srgbClr val="D1B2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ПЛАНИРОВАНИЕ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1B283"/>
                    </a:solidFill>
                  </a:tcPr>
                </a:tc>
              </a:tr>
              <a:tr h="77936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Информационная</a:t>
                      </a:r>
                    </a:p>
                    <a:p>
                      <a:r>
                        <a:rPr lang="ru-RU" sz="1600" dirty="0" smtClean="0"/>
                        <a:t>деятельность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Годовое членство, которое в Ассоциации действует с января по декабрь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Размещение информации о мероприятиях АПТ и деятельности в соц. сетях, в почтовой рассылке, на сайте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</a:tr>
              <a:tr h="11018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Организационно - методическая</a:t>
                      </a:r>
                    </a:p>
                    <a:p>
                      <a:r>
                        <a:rPr lang="ru-RU" sz="1600" dirty="0" smtClean="0"/>
                        <a:t>деятельность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Создать</a:t>
                      </a:r>
                      <a:r>
                        <a:rPr lang="ru-RU" sz="1600" baseline="0" dirty="0" smtClean="0"/>
                        <a:t>  Комитет по учебно - методической работе</a:t>
                      </a:r>
                      <a:r>
                        <a:rPr lang="ru-RU" sz="1600" dirty="0" smtClean="0"/>
                        <a:t>, в который могут обращаться члены Ассоциации для методической поддержки, а также для развития супервизорского направления АПТ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На базе  Комитета по учебно - методической работе создать редакторский</a:t>
                      </a:r>
                      <a:r>
                        <a:rPr lang="ru-RU" sz="1600" baseline="0" dirty="0" smtClean="0"/>
                        <a:t> отдел для создания журнала АПТ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Продолжить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сотрудничество с другими ассоциациями, фондами, ведущими специалистами и т.д., с целью создания партнерских программ.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</a:tr>
              <a:tr h="7673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Экспертная и аналитическая</a:t>
                      </a:r>
                    </a:p>
                    <a:p>
                      <a:r>
                        <a:rPr lang="ru-RU" sz="1600" dirty="0" smtClean="0"/>
                        <a:t>деятельность</a:t>
                      </a:r>
                    </a:p>
                    <a:p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Планирование и анализ работы ассоциации за каждый отчетный год, выявление «проблемных» зон</a:t>
                      </a:r>
                      <a:r>
                        <a:rPr lang="ru-RU" sz="1600" baseline="0" dirty="0" smtClean="0"/>
                        <a:t> Ассоциации и помощь в их развитии</a:t>
                      </a:r>
                      <a:endParaRPr lang="ru-R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Супервизорская деятельность в представительствах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DA"/>
                    </a:solidFill>
                  </a:tcPr>
                </a:tc>
              </a:tr>
              <a:tr h="76738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профессионального</a:t>
                      </a:r>
                    </a:p>
                    <a:p>
                      <a:r>
                        <a:rPr lang="ru-RU" sz="1600" dirty="0" smtClean="0"/>
                        <a:t>потенциала: обобщение и</a:t>
                      </a:r>
                    </a:p>
                    <a:p>
                      <a:r>
                        <a:rPr lang="ru-RU" sz="1600" dirty="0" smtClean="0"/>
                        <a:t>распространение опыта в профессиональном сообществе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Программы АПТ:</a:t>
                      </a:r>
                      <a:r>
                        <a:rPr lang="ru-RU" sz="1600" baseline="0" dirty="0" smtClean="0"/>
                        <a:t> выработать критерии их реализации (когда снимается программа из реестра, если она не действующая, т.е. не реализуется в рамках Ассоциации и удостоверения по ней не выдаются)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/>
                        <a:t>Секции: активность и включенность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/>
                        <a:t>Развитие представительств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Орг. комитет флагманских мероприятий принял решение, что тема мероприятий будет определяться на уч. год.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600" baseline="0" dirty="0" smtClean="0"/>
                        <a:t>     </a:t>
                      </a:r>
                      <a:r>
                        <a:rPr lang="ru-RU" sz="1600" dirty="0" smtClean="0"/>
                        <a:t>2024/25 уч. год, т.е. текущий сезон – тема мероприятий «ОТНОШЕНИЯ»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Выработать</a:t>
                      </a:r>
                      <a:r>
                        <a:rPr lang="ru-RU" sz="1600" baseline="0" dirty="0" smtClean="0"/>
                        <a:t> стратегию, </a:t>
                      </a:r>
                      <a:r>
                        <a:rPr lang="ru-RU" sz="1600" dirty="0" smtClean="0"/>
                        <a:t> как поощрять и признавать орг. Деятелей</a:t>
                      </a:r>
                      <a:r>
                        <a:rPr lang="ru-RU" sz="1600" baseline="0" dirty="0" smtClean="0"/>
                        <a:t> Ассоциации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F2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999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593" y="73572"/>
            <a:ext cx="120974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Законы по политике конфиденциальности, по образовательной лицензии и маркировке</a:t>
            </a:r>
          </a:p>
          <a:p>
            <a:endParaRPr lang="ru-RU" dirty="0" smtClean="0"/>
          </a:p>
          <a:p>
            <a:r>
              <a:rPr lang="ru-RU" dirty="0" smtClean="0"/>
              <a:t>1. В прошлом году принят закон о маркировке. Реклама на общественных страницах, таких как Группы АПТ – должна быть вами промаркирована. На своих ЛС вы можете размещать так как хотите, ваша ответственность, НО на страницах АПТ – только с маркировкой!!! Даже на бесплатное мероприятие. </a:t>
            </a:r>
          </a:p>
          <a:p>
            <a:endParaRPr lang="ru-RU" dirty="0"/>
          </a:p>
          <a:p>
            <a:r>
              <a:rPr lang="ru-RU" dirty="0"/>
              <a:t>2. «Персональные данные: новые </a:t>
            </a:r>
            <a:r>
              <a:rPr lang="ru-RU" dirty="0" smtClean="0"/>
              <a:t>обязанности. В </a:t>
            </a:r>
            <a:r>
              <a:rPr lang="ru-RU" dirty="0"/>
              <a:t>2024 году </a:t>
            </a:r>
            <a:r>
              <a:rPr lang="ru-RU" dirty="0" err="1"/>
              <a:t>Роскомнадзор</a:t>
            </a:r>
            <a:r>
              <a:rPr lang="ru-RU" dirty="0"/>
              <a:t> усилил меры контроля за соблюдением законодательства в области защиты персональных данных. Сегодня можно получить шестизначный штраф за сбор данных на </a:t>
            </a:r>
            <a:r>
              <a:rPr lang="ru-RU" dirty="0" smtClean="0"/>
              <a:t>сайте и </a:t>
            </a:r>
            <a:r>
              <a:rPr lang="ru-RU" dirty="0"/>
              <a:t>даже за использование </a:t>
            </a:r>
            <a:r>
              <a:rPr lang="ru-RU" dirty="0" smtClean="0"/>
              <a:t>чат-ботов.</a:t>
            </a:r>
          </a:p>
          <a:p>
            <a:r>
              <a:rPr lang="ru-RU" dirty="0"/>
              <a:t>27 ноября 2024 года Совет Федерации Российской Федерации утвердил законопроект № 502104-8, который кардинально меняет подход к ответственности за нарушения в сфере обработки персональных данных.</a:t>
            </a:r>
          </a:p>
          <a:p>
            <a:r>
              <a:rPr lang="ru-RU" dirty="0"/>
              <a:t>Согласно новому законопроекту, все организации обязаны информировать </a:t>
            </a:r>
            <a:r>
              <a:rPr lang="ru-RU" dirty="0" err="1"/>
              <a:t>Роскомнадзор</a:t>
            </a:r>
            <a:r>
              <a:rPr lang="ru-RU" dirty="0"/>
              <a:t> о любых обнаруженных инцидентах, связанных с утечкой информации. В случае, если организация </a:t>
            </a:r>
            <a:r>
              <a:rPr lang="ru-RU" dirty="0" smtClean="0"/>
              <a:t>не </a:t>
            </a:r>
            <a:r>
              <a:rPr lang="ru-RU" dirty="0"/>
              <a:t>выполнит данное требование, им может грозить штраф в размере от 1 до 3 миллионов рублей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В связи с этим, на сайте отражено, что размещенные в списках люди, дали свое согласие на обработку </a:t>
            </a:r>
            <a:r>
              <a:rPr lang="ru-RU" dirty="0" err="1" smtClean="0"/>
              <a:t>персонаьных</a:t>
            </a:r>
            <a:r>
              <a:rPr lang="ru-RU" dirty="0" smtClean="0"/>
              <a:t> данных. </a:t>
            </a:r>
          </a:p>
          <a:p>
            <a:endParaRPr lang="ru-RU" dirty="0"/>
          </a:p>
          <a:p>
            <a:r>
              <a:rPr lang="ru-RU" dirty="0" smtClean="0"/>
              <a:t>3. Лицензия. Планируется закон. </a:t>
            </a:r>
          </a:p>
          <a:p>
            <a:r>
              <a:rPr lang="ru-RU" smtClean="0"/>
              <a:t>В связи </a:t>
            </a:r>
            <a:r>
              <a:rPr lang="ru-RU" dirty="0" smtClean="0"/>
              <a:t>с этим, на сайте убрала в программах слово «обучение».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85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3781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Раздел 1. Информация об Ассоциации</a:t>
            </a:r>
          </a:p>
          <a:p>
            <a:endParaRPr lang="ru-RU" dirty="0"/>
          </a:p>
          <a:p>
            <a:r>
              <a:rPr lang="ru-RU" sz="2000" dirty="0"/>
              <a:t>1.1. Полное фирменное наименование Ассоциации на русском языке: Ассоциация песочной терапии</a:t>
            </a:r>
          </a:p>
          <a:p>
            <a:r>
              <a:rPr lang="ru-RU" sz="2000" dirty="0"/>
              <a:t>1.2. Место нахождения Ассоциации: город Санкт - Петербург.</a:t>
            </a:r>
          </a:p>
          <a:p>
            <a:r>
              <a:rPr lang="ru-RU" sz="2000" dirty="0"/>
              <a:t>1.3. День основания Ассоциации 29/01/2015 (праздник Ассоциации)</a:t>
            </a:r>
          </a:p>
          <a:p>
            <a:r>
              <a:rPr lang="ru-RU" sz="2000" dirty="0"/>
              <a:t>Данные о государственной регистрации Ассоциации: зарегистрирована 01.09.2015</a:t>
            </a:r>
          </a:p>
          <a:p>
            <a:r>
              <a:rPr lang="ru-RU" sz="2000" dirty="0"/>
              <a:t>1.4. ОГРН, ИНН Ассоциации: ОГРН: 1157800003965, 7806192011</a:t>
            </a:r>
          </a:p>
          <a:p>
            <a:r>
              <a:rPr lang="ru-RU" sz="2000" dirty="0"/>
              <a:t>1.5. Органы Ассоциации: Президент Ассоциации, Совет Ассоциации, Общее собрание членов Ассоциации.</a:t>
            </a:r>
          </a:p>
          <a:p>
            <a:r>
              <a:rPr lang="ru-RU" sz="2000" dirty="0"/>
              <a:t>1.6. Члены Ассоциации:  219 членов, 34 – в статусе Специалист песочной терапии, 9 – в статусе Супервизор Ассоциации песочной терапии</a:t>
            </a:r>
          </a:p>
          <a:p>
            <a:r>
              <a:rPr lang="ru-RU" sz="2000" dirty="0"/>
              <a:t>1.7. Представительства Ассоциации: Сибирское, Рязанское, Краснодарское, Челябинское, Саха-Якутское, Пермское, Московское представительство (7)</a:t>
            </a:r>
          </a:p>
          <a:p>
            <a:r>
              <a:rPr lang="ru-RU" sz="2000" dirty="0"/>
              <a:t>1.8. Секции Ассоциации: Песочная терапия: опыт и супервизия, Игры с песком, рисования песком SAND – APT, Секция цветного песка, Кризисная песочная терапия, Семейная терапия и консультирование, Юнгианская песочная терапия, Инновационные технологии в психологии и психотерапии, Секция "Плассотерапия", Экзистенциальная песочная терапия, Лаборатория стартапов «SAND UP» (11 секций)</a:t>
            </a:r>
          </a:p>
          <a:p>
            <a:r>
              <a:rPr lang="ru-RU" sz="2000" dirty="0"/>
              <a:t>1.9.Программы Ассоциации: 22 зарегистрированных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205865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0881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Раздел 2. Итоги работы Ассоциации за </a:t>
            </a:r>
            <a:r>
              <a:rPr lang="ru-RU" sz="2000" b="1" u="sng" dirty="0" smtClean="0"/>
              <a:t>2024г</a:t>
            </a:r>
            <a:r>
              <a:rPr lang="ru-RU" sz="2000" b="1" u="sng" dirty="0"/>
              <a:t>. </a:t>
            </a:r>
          </a:p>
          <a:p>
            <a:pPr marL="342900" indent="-342900">
              <a:buAutoNum type="arabicParenR"/>
            </a:pPr>
            <a:r>
              <a:rPr lang="ru-RU" dirty="0" smtClean="0"/>
              <a:t>Размер </a:t>
            </a:r>
            <a:r>
              <a:rPr lang="ru-RU" dirty="0"/>
              <a:t>денежных средств, полученных в счет уплаты членских взносов и долгов за </a:t>
            </a:r>
            <a:r>
              <a:rPr lang="ru-RU" dirty="0" smtClean="0"/>
              <a:t>членство: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 8 января 2023г.  </a:t>
            </a:r>
            <a:r>
              <a:rPr lang="ru-RU" dirty="0"/>
              <a:t>- на счете было 21. 000 </a:t>
            </a:r>
            <a:r>
              <a:rPr lang="ru-RU" dirty="0" smtClean="0"/>
              <a:t>руб. / На 13 января 2024 г.  = 205.000 </a:t>
            </a:r>
            <a:r>
              <a:rPr lang="ru-RU" dirty="0"/>
              <a:t>руб.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На 12 января 2025г  = 270.000 руб</a:t>
            </a:r>
            <a:r>
              <a:rPr lang="ru-RU" dirty="0" smtClean="0"/>
              <a:t>. (</a:t>
            </a:r>
            <a:r>
              <a:rPr lang="ru-RU" sz="1600" dirty="0" smtClean="0"/>
              <a:t>не смотря на то, что за год прошло много платежей, удалось остаться в плюсе, + 65.000) </a:t>
            </a:r>
          </a:p>
          <a:p>
            <a:endParaRPr lang="ru-RU" sz="2000" dirty="0"/>
          </a:p>
          <a:p>
            <a:r>
              <a:rPr lang="ru-RU" dirty="0"/>
              <a:t>2) Все денежные средства, полученные в счет уплаты членских </a:t>
            </a:r>
            <a:r>
              <a:rPr lang="ru-RU" dirty="0" smtClean="0"/>
              <a:t>взносов и за оплату удостоверений, </a:t>
            </a:r>
            <a:r>
              <a:rPr lang="ru-RU" dirty="0"/>
              <a:t>направлены на достижение уставных целей </a:t>
            </a:r>
            <a:r>
              <a:rPr lang="ru-RU" dirty="0" smtClean="0"/>
              <a:t>Ассоциации. </a:t>
            </a:r>
            <a:r>
              <a:rPr lang="ru-RU" b="1" dirty="0" smtClean="0"/>
              <a:t>РАСХОД:</a:t>
            </a:r>
            <a:endParaRPr lang="ru-RU" b="1" dirty="0"/>
          </a:p>
          <a:p>
            <a:r>
              <a:rPr lang="ru-RU" dirty="0"/>
              <a:t>2.1. </a:t>
            </a:r>
            <a:r>
              <a:rPr lang="ru-RU" dirty="0" smtClean="0"/>
              <a:t>Бухгалтерская </a:t>
            </a:r>
            <a:r>
              <a:rPr lang="ru-RU" dirty="0"/>
              <a:t>(финансовая) отчетность Ассоциации </a:t>
            </a:r>
            <a:r>
              <a:rPr lang="ru-RU" dirty="0" smtClean="0"/>
              <a:t>(5.000 </a:t>
            </a:r>
            <a:r>
              <a:rPr lang="ru-RU" dirty="0"/>
              <a:t>в месяц*12) = </a:t>
            </a:r>
            <a:r>
              <a:rPr lang="ru-RU" dirty="0" smtClean="0"/>
              <a:t>60.000 </a:t>
            </a:r>
            <a:r>
              <a:rPr lang="ru-RU" dirty="0"/>
              <a:t>руб + подключение к электронной системе отчётности = </a:t>
            </a:r>
            <a:r>
              <a:rPr lang="ru-RU" dirty="0" smtClean="0"/>
              <a:t>5000 </a:t>
            </a:r>
            <a:r>
              <a:rPr lang="ru-RU" dirty="0"/>
              <a:t>руб. </a:t>
            </a:r>
            <a:r>
              <a:rPr lang="ru-RU" dirty="0" smtClean="0"/>
              <a:t>(ежегодное продление)</a:t>
            </a:r>
            <a:endParaRPr lang="ru-RU" dirty="0"/>
          </a:p>
          <a:p>
            <a:r>
              <a:rPr lang="ru-RU" dirty="0" smtClean="0"/>
              <a:t>2.2. Годовое обслуживание </a:t>
            </a:r>
            <a:r>
              <a:rPr lang="ru-RU" dirty="0"/>
              <a:t>р/с счета в </a:t>
            </a:r>
            <a:r>
              <a:rPr lang="ru-RU" dirty="0" smtClean="0"/>
              <a:t>Модульбанке</a:t>
            </a:r>
            <a:r>
              <a:rPr lang="ru-RU" dirty="0"/>
              <a:t>: </a:t>
            </a:r>
            <a:r>
              <a:rPr lang="ru-RU" dirty="0" smtClean="0"/>
              <a:t>6900 руб.</a:t>
            </a:r>
          </a:p>
          <a:p>
            <a:r>
              <a:rPr lang="ru-RU" dirty="0" smtClean="0"/>
              <a:t>2.3. </a:t>
            </a:r>
            <a:r>
              <a:rPr lang="ru-RU" dirty="0"/>
              <a:t>Д</a:t>
            </a:r>
            <a:r>
              <a:rPr lang="ru-RU" dirty="0" smtClean="0"/>
              <a:t>оговор АПТ с ИП Деникина И.В. от 1 марта 2023 за выполнение документальных, организационных и прочих работ с поквартальной оплатой 10.000 руб. Итого: 4 квартала*10.000 = 40.000 руб. </a:t>
            </a:r>
          </a:p>
          <a:p>
            <a:r>
              <a:rPr lang="ru-RU" dirty="0" smtClean="0"/>
              <a:t>2.4. Сайт, расположенный по адресу </a:t>
            </a:r>
            <a:r>
              <a:rPr lang="ru-RU" dirty="0" smtClean="0">
                <a:hlinkClick r:id="rId2"/>
              </a:rPr>
              <a:t>https://sandpsyassociation.ru</a:t>
            </a:r>
            <a:r>
              <a:rPr lang="ru-RU" dirty="0" smtClean="0"/>
              <a:t>. Оплата хостинга (годовой платеж) = 8.000 руб., оплата защиты сайта = 8.000 руб., оплата за внесение новых данных на сайт каждый квартал =  4 квартала*10.000 = 40.000 руб.</a:t>
            </a:r>
          </a:p>
          <a:p>
            <a:r>
              <a:rPr lang="ru-RU" dirty="0" smtClean="0"/>
              <a:t>2.5. </a:t>
            </a:r>
            <a:r>
              <a:rPr lang="ru-RU" dirty="0"/>
              <a:t>О</a:t>
            </a:r>
            <a:r>
              <a:rPr lang="ru-RU" dirty="0" smtClean="0"/>
              <a:t>нлайн-площадка</a:t>
            </a:r>
            <a:r>
              <a:rPr lang="ru-RU" dirty="0"/>
              <a:t>, расположенная по адресу </a:t>
            </a:r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sandtherapyassociation.autoweboffice.ru</a:t>
            </a:r>
            <a:r>
              <a:rPr lang="ru-RU" dirty="0" smtClean="0"/>
              <a:t> Ежемесячное </a:t>
            </a:r>
            <a:r>
              <a:rPr lang="ru-RU" dirty="0"/>
              <a:t>обслуживание </a:t>
            </a:r>
            <a:r>
              <a:rPr lang="ru-RU" dirty="0" smtClean="0"/>
              <a:t>1000 руб</a:t>
            </a:r>
            <a:r>
              <a:rPr lang="ru-RU" dirty="0"/>
              <a:t>. в </a:t>
            </a:r>
            <a:r>
              <a:rPr lang="ru-RU" dirty="0" smtClean="0"/>
              <a:t>месяц </a:t>
            </a:r>
            <a:r>
              <a:rPr lang="ru-RU" dirty="0"/>
              <a:t>= </a:t>
            </a:r>
            <a:r>
              <a:rPr lang="ru-RU" dirty="0" smtClean="0"/>
              <a:t>12.000 </a:t>
            </a:r>
            <a:r>
              <a:rPr lang="ru-RU" dirty="0"/>
              <a:t>руб. </a:t>
            </a:r>
          </a:p>
          <a:p>
            <a:r>
              <a:rPr lang="ru-RU" dirty="0" smtClean="0"/>
              <a:t>2.6</a:t>
            </a:r>
            <a:r>
              <a:rPr lang="ru-RU" dirty="0"/>
              <a:t>. </a:t>
            </a:r>
            <a:r>
              <a:rPr lang="ru-RU" dirty="0" smtClean="0"/>
              <a:t>Финансовая </a:t>
            </a:r>
            <a:r>
              <a:rPr lang="ru-RU" dirty="0"/>
              <a:t>поддержка флагманского </a:t>
            </a:r>
            <a:r>
              <a:rPr lang="ru-RU" dirty="0" smtClean="0"/>
              <a:t>фестиваля в Санкт – </a:t>
            </a:r>
            <a:r>
              <a:rPr lang="ru-RU" dirty="0"/>
              <a:t>Петербурге </a:t>
            </a:r>
            <a:r>
              <a:rPr lang="ru-RU" dirty="0" smtClean="0"/>
              <a:t>= 107.400, фестиваля </a:t>
            </a:r>
            <a:r>
              <a:rPr lang="ru-RU" dirty="0"/>
              <a:t>в </a:t>
            </a:r>
            <a:r>
              <a:rPr lang="ru-RU" dirty="0" smtClean="0"/>
              <a:t>Челябинске = 13.100 руб. и в Новосибирске  = 34.000 </a:t>
            </a:r>
            <a:r>
              <a:rPr lang="ru-RU" dirty="0"/>
              <a:t>руб.  </a:t>
            </a:r>
            <a:endParaRPr lang="ru-RU" dirty="0" smtClean="0"/>
          </a:p>
          <a:p>
            <a:r>
              <a:rPr lang="ru-RU" dirty="0"/>
              <a:t>2.7. Премии: </a:t>
            </a:r>
            <a:r>
              <a:rPr lang="ru-RU" dirty="0" smtClean="0"/>
              <a:t> Март </a:t>
            </a:r>
            <a:r>
              <a:rPr lang="ru-RU" dirty="0"/>
              <a:t>2024г. – премия Зверевой А.В = 10.000 за интенсивный период декабрь – февраль, когда необходимо провести массовую перерегистрацию </a:t>
            </a:r>
            <a:r>
              <a:rPr lang="ru-RU" dirty="0" smtClean="0"/>
              <a:t>всех членов </a:t>
            </a:r>
            <a:r>
              <a:rPr lang="ru-RU" dirty="0"/>
              <a:t>АПТ. </a:t>
            </a:r>
            <a:r>
              <a:rPr lang="ru-RU" dirty="0" smtClean="0"/>
              <a:t> Июнь </a:t>
            </a:r>
            <a:r>
              <a:rPr lang="ru-RU" dirty="0"/>
              <a:t>2024г. – премия 60.000 членам оргкомитета по флагманским мероприятиям (6 членам оргкомитета - суммы разные, в зависимости от участия в 2 или 3 оргкомитетах и от степени включенности).</a:t>
            </a:r>
          </a:p>
          <a:p>
            <a:r>
              <a:rPr lang="ru-RU" dirty="0"/>
              <a:t>2.8. Расходники: бумага, картриджи = 5.000 </a:t>
            </a:r>
          </a:p>
          <a:p>
            <a:r>
              <a:rPr lang="ru-RU" dirty="0"/>
              <a:t>2.9. Ни одного штрафа и судебного взыскания на 2024г. </a:t>
            </a:r>
          </a:p>
        </p:txBody>
      </p:sp>
    </p:spTree>
    <p:extLst>
      <p:ext uri="{BB962C8B-B14F-4D97-AF65-F5344CB8AC3E}">
        <p14:creationId xmlns:p14="http://schemas.microsoft.com/office/powerpoint/2010/main" val="302433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7145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b="1" dirty="0" smtClean="0"/>
              <a:t>ПРИБЫЛЬ</a:t>
            </a:r>
            <a:r>
              <a:rPr lang="ru-RU" dirty="0" smtClean="0"/>
              <a:t>. Флагманские </a:t>
            </a:r>
            <a:r>
              <a:rPr lang="ru-RU" dirty="0"/>
              <a:t>онлайн мероприятия: работа оргкомитета БЕСПЛАТНАЯ, а нагрузка огромная. С продажи билетов внесено на счет Ассоциации: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 конференции по супервизии (февраль 2024) = 50.000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 форума (октябрь 2024) = 37. 250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/>
              <a:t>Президент и Совет прорабатывали и утвердили: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Поправки к положениям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Статусы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5) </a:t>
            </a:r>
            <a:r>
              <a:rPr lang="ru-RU" dirty="0"/>
              <a:t>Создан план работы Ассоциации на </a:t>
            </a:r>
            <a:r>
              <a:rPr lang="ru-RU" dirty="0" smtClean="0"/>
              <a:t>2024/25 </a:t>
            </a:r>
            <a:r>
              <a:rPr lang="ru-RU" dirty="0"/>
              <a:t>уч. год: флагманские мероприятия, мероприятия Представительств и секций. </a:t>
            </a:r>
          </a:p>
          <a:p>
            <a:r>
              <a:rPr lang="ru-RU" dirty="0" smtClean="0"/>
              <a:t>6) </a:t>
            </a:r>
            <a:r>
              <a:rPr lang="ru-RU" dirty="0"/>
              <a:t>О</a:t>
            </a:r>
            <a:r>
              <a:rPr lang="ru-RU" dirty="0" smtClean="0"/>
              <a:t>рг</a:t>
            </a:r>
            <a:r>
              <a:rPr lang="ru-RU" dirty="0"/>
              <a:t>. комитет по </a:t>
            </a:r>
            <a:r>
              <a:rPr lang="ru-RU" dirty="0" smtClean="0"/>
              <a:t>флагманским мероприятиям организовал и провел все три мероприятия, отточил алгоритм проведения онлайн мероприятий. Организовал и провел ДОД. </a:t>
            </a:r>
            <a:endParaRPr lang="ru-RU" dirty="0"/>
          </a:p>
          <a:p>
            <a:r>
              <a:rPr lang="ru-RU" dirty="0" smtClean="0"/>
              <a:t>7) </a:t>
            </a:r>
            <a:r>
              <a:rPr lang="ru-RU" dirty="0"/>
              <a:t>Ведется документация и протоколируется работа Совета и Оргкомитета – все протоколы вы можете посмотреть на сайте Ассоциации (все документы представлены в открытом доступе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8) Ведется ТГ </a:t>
            </a:r>
            <a:r>
              <a:rPr lang="ru-RU" dirty="0"/>
              <a:t>канал, </a:t>
            </a:r>
            <a:r>
              <a:rPr lang="ru-RU" dirty="0" smtClean="0"/>
              <a:t>группы ВК, сайт.</a:t>
            </a:r>
          </a:p>
          <a:p>
            <a:r>
              <a:rPr lang="ru-RU" dirty="0" smtClean="0"/>
              <a:t>9) </a:t>
            </a:r>
            <a:r>
              <a:rPr lang="ru-RU" dirty="0"/>
              <a:t>Осуществляется </a:t>
            </a:r>
            <a:r>
              <a:rPr lang="ru-RU" dirty="0" smtClean="0"/>
              <a:t>почтовая рассылка.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40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25826"/>
              </p:ext>
            </p:extLst>
          </p:nvPr>
        </p:nvGraphicFramePr>
        <p:xfrm>
          <a:off x="115613" y="531298"/>
          <a:ext cx="12076386" cy="6096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0781"/>
                <a:gridCol w="6538439"/>
                <a:gridCol w="3477166"/>
              </a:tblGrid>
              <a:tr h="590199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ДЕЯТЕЛЬНОСТИ </a:t>
                      </a:r>
                      <a:endParaRPr lang="ru-RU" dirty="0"/>
                    </a:p>
                  </a:txBody>
                  <a:tcPr>
                    <a:solidFill>
                      <a:srgbClr val="D1B2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ПЛАНИРОВАНИЕ</a:t>
                      </a:r>
                      <a:r>
                        <a:rPr lang="ru-RU" baseline="0" dirty="0" smtClean="0"/>
                        <a:t> НА 2023/2025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1B2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СДЕЛАНО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1B283"/>
                    </a:solidFill>
                  </a:tcPr>
                </a:tc>
              </a:tr>
              <a:tr h="1278763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Информационная</a:t>
                      </a:r>
                    </a:p>
                    <a:p>
                      <a:r>
                        <a:rPr lang="ru-RU" dirty="0" smtClean="0"/>
                        <a:t>деятельность</a:t>
                      </a:r>
                      <a:endParaRPr lang="ru-RU" dirty="0"/>
                    </a:p>
                  </a:txBody>
                  <a:tcP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Собрать сведения по членам АПТ, представительствам и секциям, спланировать их работу и информировать членов</a:t>
                      </a:r>
                      <a:r>
                        <a:rPr lang="ru-RU" sz="1700" baseline="0" dirty="0" smtClean="0"/>
                        <a:t> ассоциации о мероприятиях представительств и секций</a:t>
                      </a:r>
                      <a:r>
                        <a:rPr lang="ru-RU" sz="170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ru-RU" sz="1700" dirty="0" smtClean="0"/>
                        <a:t>Предоставление информации и анонсов мероприятий,</a:t>
                      </a:r>
                      <a:r>
                        <a:rPr lang="ru-RU" sz="1700" baseline="0" dirty="0" smtClean="0"/>
                        <a:t> с целью информирования членов ассоциации о мероприятиях АПТ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ru-RU" sz="1700" baseline="0" dirty="0" smtClean="0"/>
                        <a:t>Размещение информации: в соц. сетях, в почтовой рассылке, на сайте</a:t>
                      </a:r>
                      <a:endParaRPr lang="ru-RU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ru-RU" sz="1700" dirty="0" smtClean="0"/>
                        <a:t>Комитет по работе с членами АПТ,</a:t>
                      </a:r>
                      <a:r>
                        <a:rPr lang="ru-RU" sz="1700" baseline="0" dirty="0" smtClean="0"/>
                        <a:t> статусы членства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ru-RU" sz="1700" baseline="0" dirty="0" smtClean="0"/>
                        <a:t>Сделали сайт + ведение сайта, страниц ВК и ТГ = информирование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2DA"/>
                    </a:solidFill>
                  </a:tcPr>
                </a:tc>
              </a:tr>
              <a:tr h="2524362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Организационно - методическая</a:t>
                      </a:r>
                    </a:p>
                    <a:p>
                      <a:r>
                        <a:rPr lang="ru-RU" dirty="0" smtClean="0"/>
                        <a:t>деятельность</a:t>
                      </a:r>
                      <a:endParaRPr lang="ru-RU" dirty="0"/>
                    </a:p>
                  </a:txBody>
                  <a:tcP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700" dirty="0" smtClean="0"/>
                        <a:t>Проведение 1 раз в 1,5 месяца совещаний совета</a:t>
                      </a:r>
                      <a:r>
                        <a:rPr lang="ru-RU" sz="1700" baseline="0" dirty="0" smtClean="0"/>
                        <a:t> </a:t>
                      </a:r>
                      <a:r>
                        <a:rPr lang="ru-RU" sz="1700" dirty="0" smtClean="0"/>
                        <a:t>ассоциации с целью определения направлений работы и распределения должностной нагрузки.</a:t>
                      </a:r>
                      <a:r>
                        <a:rPr lang="ru-RU" sz="1700" baseline="0" dirty="0" smtClean="0"/>
                        <a:t> В</a:t>
                      </a:r>
                      <a:r>
                        <a:rPr lang="ru-RU" sz="1700" dirty="0" smtClean="0"/>
                        <a:t>ыбрать день и время для онлайн встреч совета</a:t>
                      </a:r>
                      <a:r>
                        <a:rPr lang="ru-RU" sz="1700" baseline="0" dirty="0" smtClean="0"/>
                        <a:t> для решения рабочих вопросов.</a:t>
                      </a:r>
                    </a:p>
                    <a:p>
                      <a:pPr marL="457200" lvl="1" indent="0">
                        <a:buNone/>
                      </a:pPr>
                      <a:endParaRPr lang="ru-RU" sz="17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700" dirty="0" smtClean="0"/>
                        <a:t>Создание электронной библиотеки книг, статей, методических</a:t>
                      </a:r>
                      <a:r>
                        <a:rPr lang="ru-RU" sz="1700" baseline="0" dirty="0" smtClean="0"/>
                        <a:t> пособий и иных материалов</a:t>
                      </a:r>
                      <a:r>
                        <a:rPr lang="ru-RU" sz="1700" dirty="0" smtClean="0"/>
                        <a:t> по разным направлениям песочной терапии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7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700" dirty="0" smtClean="0"/>
                        <a:t>Налаживание</a:t>
                      </a:r>
                      <a:r>
                        <a:rPr lang="ru-RU" sz="1700" baseline="0" dirty="0" smtClean="0"/>
                        <a:t> </a:t>
                      </a:r>
                      <a:r>
                        <a:rPr lang="ru-RU" sz="1700" dirty="0" smtClean="0"/>
                        <a:t>сотрудничества</a:t>
                      </a:r>
                      <a:r>
                        <a:rPr lang="ru-RU" sz="1700" baseline="0" dirty="0" smtClean="0"/>
                        <a:t> с другими ассоциациями, фондами, ведущими специалистами и т.д., с целью создания партнерских программ.</a:t>
                      </a:r>
                      <a:endParaRPr lang="ru-RU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700" dirty="0" smtClean="0"/>
                        <a:t>Удобная форма –</a:t>
                      </a:r>
                      <a:r>
                        <a:rPr lang="ru-RU" sz="1700" baseline="0" dirty="0" smtClean="0"/>
                        <a:t> эпистолярный жанр. </a:t>
                      </a:r>
                      <a:r>
                        <a:rPr lang="ru-RU" sz="1600" baseline="0" dirty="0" smtClean="0"/>
                        <a:t>Формирование решений и документов в форме переписки. Т.к. у всех членов Совета своя занятость и режим работы, состыковаться трудно. </a:t>
                      </a:r>
                      <a:endParaRPr lang="ru-RU" sz="17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700" baseline="0" dirty="0" smtClean="0"/>
                        <a:t>Не сделали.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baseline="0" dirty="0" smtClean="0"/>
                        <a:t>Сотрудничаем с  «Русский Журнал Сэндплей», с модальностью «Песочная терапия» в ОППЛ, с благотворительным фондом Равновесие,  с институтом Генезис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2DA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1066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ОТЧЕТ ПО ПРОГРАММЕ РАЗВИТИЯ НА 2023/25 </a:t>
            </a:r>
            <a:r>
              <a:rPr lang="ru-RU" sz="2400" b="1" dirty="0" err="1" smtClean="0"/>
              <a:t>г.г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942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70745"/>
              </p:ext>
            </p:extLst>
          </p:nvPr>
        </p:nvGraphicFramePr>
        <p:xfrm>
          <a:off x="102475" y="101929"/>
          <a:ext cx="11868807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703"/>
                <a:gridCol w="4940119"/>
                <a:gridCol w="3541985"/>
              </a:tblGrid>
              <a:tr h="2300677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Экспертная и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аналитическая</a:t>
                      </a:r>
                    </a:p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деятельность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Анализ работы ассоциации за каждый отчетный год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Экспертная деятельность в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подготовке обучающих программ к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 сертификации (список рекомендуемых рецензентов – экспертов и стандарты сертификации программ)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Квалификационные уровни членства в Ассоциации: дифференциация членских взносов и возможностей в зависимости от выполняемых обязанностей в ассоциации.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Работа супервизорского комитета и мероприятия по супервизии (онлайн - конференция)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Создание комитета по организации и сопровождению членов ассоциации: состав и обязанности комитета, создание Гугл формы, процедура приема в ассоциацию, взносы, создание и ведение реестра песочных терапевтов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Публикации решений совета</a:t>
                      </a:r>
                      <a:endParaRPr lang="ru-RU" sz="1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Реализовано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Реализовано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</a:rPr>
                        <a:t>Реализовано.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 Статусы и членские взносы.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Создана и проведена конференция по супервизии. Секцией по супервизии:  Проведена программа подготовки супервизоров. Идет мастерская для супервизоров, где будущие супервизоры развивают и  тренируют свои навыки.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Реализовано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</a:rPr>
                        <a:t>Реализовано. Все решения, протоколы, отчеты – на сайте в открытом доступе. Могут ознакомиться все желающие. </a:t>
                      </a:r>
                      <a:endParaRPr lang="ru-RU" sz="1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2DA"/>
                    </a:solidFill>
                  </a:tcPr>
                </a:tc>
              </a:tr>
              <a:tr h="249521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профессионального</a:t>
                      </a:r>
                    </a:p>
                    <a:p>
                      <a:r>
                        <a:rPr lang="ru-RU" sz="1600" dirty="0" smtClean="0"/>
                        <a:t>потенциала: обобщение и</a:t>
                      </a:r>
                    </a:p>
                    <a:p>
                      <a:r>
                        <a:rPr lang="ru-RU" sz="1600" dirty="0" smtClean="0"/>
                        <a:t>распространение опыта в профессиональном сообществе и среди населения (популяризация)</a:t>
                      </a:r>
                      <a:endParaRPr lang="ru-RU" sz="1600" dirty="0"/>
                    </a:p>
                  </a:txBody>
                  <a:tcP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500" dirty="0" smtClean="0"/>
                        <a:t>Разработка положения о</a:t>
                      </a:r>
                      <a:r>
                        <a:rPr lang="ru-RU" sz="1500" baseline="0" dirty="0" smtClean="0"/>
                        <a:t> представительствах и секциях АПТ, включающее в себя структуру  и принципы взаимодействия между собой  и с советом АПТ.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dirty="0" smtClean="0"/>
                        <a:t>Работа секций и работа представительств: работа супервизорского направления и интервизорская работа, мероприятия, программы повышения квалификации, статьи в соц. Сетях, бесплатные онлайн мероприятия, отчеты с прошедших событий – составить план мероприятий и очередность публикаций в соц. Сети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2D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/>
                        <a:t>Реализовано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/>
                        <a:t>Реализовано,</a:t>
                      </a:r>
                      <a:r>
                        <a:rPr lang="ru-RU" sz="1600" baseline="0" dirty="0" smtClean="0"/>
                        <a:t> но нужно еще работать в этом направлении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2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60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977"/>
            <a:ext cx="12192000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Специалисты, получившие статус </a:t>
            </a:r>
            <a:r>
              <a:rPr lang="ru-RU" b="1" u="sng" dirty="0" smtClean="0"/>
              <a:t>2 года</a:t>
            </a:r>
            <a:endParaRPr lang="ru-RU" b="1" u="sng" dirty="0"/>
          </a:p>
          <a:p>
            <a:r>
              <a:rPr lang="ru-RU" dirty="0"/>
              <a:t>Дружинина Наталья</a:t>
            </a:r>
          </a:p>
          <a:p>
            <a:r>
              <a:rPr lang="ru-RU" dirty="0"/>
              <a:t>Зверева Алена</a:t>
            </a:r>
          </a:p>
          <a:p>
            <a:r>
              <a:rPr lang="ru-RU" dirty="0"/>
              <a:t>Ланькова Светлана</a:t>
            </a:r>
          </a:p>
          <a:p>
            <a:r>
              <a:rPr lang="ru-RU" dirty="0"/>
              <a:t>Рядинская Наталья</a:t>
            </a:r>
          </a:p>
          <a:p>
            <a:r>
              <a:rPr lang="ru-RU" dirty="0"/>
              <a:t>Король Мария</a:t>
            </a:r>
          </a:p>
          <a:p>
            <a:r>
              <a:rPr lang="ru-RU" dirty="0"/>
              <a:t>Козырина Юлия</a:t>
            </a:r>
          </a:p>
          <a:p>
            <a:r>
              <a:rPr lang="ru-RU" dirty="0"/>
              <a:t>Каракулова Ольга</a:t>
            </a:r>
          </a:p>
          <a:p>
            <a:r>
              <a:rPr lang="ru-RU" dirty="0"/>
              <a:t>Савченкова Екатерина</a:t>
            </a:r>
          </a:p>
          <a:p>
            <a:r>
              <a:rPr lang="ru-RU" dirty="0"/>
              <a:t>Михайлова </a:t>
            </a:r>
            <a:r>
              <a:rPr lang="ru-RU" dirty="0" smtClean="0"/>
              <a:t>Светлана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b="1" u="sng" dirty="0"/>
              <a:t>Программы, получившие сертификат за 2</a:t>
            </a:r>
            <a:r>
              <a:rPr lang="ru-RU" b="1" u="sng" dirty="0" smtClean="0"/>
              <a:t> </a:t>
            </a:r>
            <a:r>
              <a:rPr lang="ru-RU" b="1" u="sng" dirty="0"/>
              <a:t>года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Супервизия в песочнице. Деникина И.В.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Детская психосоматика. Демидова Т.Л.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Песочная терапия как инструмент жизненных изменений. Базовый курс включающий блоки, которые проводятся отдельно: Песочная терапия в работе с детьми/ Песочная терапия в работе с семьей / Разрешение травмы. Интеграция методов песочной терапии и соматического переживания Питера Левина. Князева Л.Н.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Секретные материалы. Демидова Т.Л.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PRO – привязанность. Деникина И.В.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Профилактика СЭВ средствами песочной терапии. Интегративный подход. Исламова Л. 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Архетипические образы и символы на песочном поле: песочная терапия в работе с детьми и взрослыми. Яшагина </a:t>
            </a:r>
            <a:r>
              <a:rPr lang="ru-RU" sz="1700" dirty="0" smtClean="0"/>
              <a:t>И.М</a:t>
            </a:r>
            <a:r>
              <a:rPr lang="ru-RU" sz="17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Обучение методам песочной терапии SANDPLAY. Ланькова С.М</a:t>
            </a:r>
            <a:r>
              <a:rPr lang="ru-RU" sz="17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 </a:t>
            </a:r>
            <a:r>
              <a:rPr lang="ru-RU" sz="1700" dirty="0" smtClean="0"/>
              <a:t>Плассотерапия в </a:t>
            </a:r>
            <a:r>
              <a:rPr lang="ru-RU" sz="1700" dirty="0"/>
              <a:t>практике психолога. Захарьящева </a:t>
            </a:r>
            <a:r>
              <a:rPr lang="ru-RU" sz="1700" dirty="0" smtClean="0"/>
              <a:t>О. А.</a:t>
            </a:r>
            <a:endParaRPr lang="ru-RU" sz="17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758152" y="189186"/>
            <a:ext cx="5171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Супервизоры , получившие статус </a:t>
            </a:r>
            <a:r>
              <a:rPr lang="ru-RU" b="1" u="sng" dirty="0" smtClean="0"/>
              <a:t>2 года</a:t>
            </a:r>
            <a:endParaRPr lang="ru-RU" b="1" u="sng" dirty="0"/>
          </a:p>
          <a:p>
            <a:r>
              <a:rPr lang="ru-RU" dirty="0"/>
              <a:t>Зиновьева Елена</a:t>
            </a:r>
          </a:p>
          <a:p>
            <a:r>
              <a:rPr lang="ru-RU" dirty="0"/>
              <a:t>Гунина Юлия</a:t>
            </a:r>
          </a:p>
          <a:p>
            <a:r>
              <a:rPr lang="ru-RU" dirty="0"/>
              <a:t>Яшагина </a:t>
            </a:r>
            <a:r>
              <a:rPr lang="ru-RU" dirty="0" smtClean="0"/>
              <a:t>Ирина</a:t>
            </a:r>
          </a:p>
          <a:p>
            <a:r>
              <a:rPr lang="ru-RU" dirty="0" smtClean="0"/>
              <a:t>Ланькова Светлана</a:t>
            </a:r>
          </a:p>
          <a:p>
            <a:r>
              <a:rPr lang="ru-RU" dirty="0" smtClean="0"/>
              <a:t>Холкина Ольга</a:t>
            </a:r>
          </a:p>
          <a:p>
            <a:endParaRPr lang="ru-RU" dirty="0"/>
          </a:p>
          <a:p>
            <a:r>
              <a:rPr lang="ru-RU" b="1" u="sng" dirty="0" smtClean="0"/>
              <a:t>Статус «Ведущий специалист»</a:t>
            </a:r>
          </a:p>
          <a:p>
            <a:r>
              <a:rPr lang="ru-RU" dirty="0" smtClean="0"/>
              <a:t>Никитина Ольга</a:t>
            </a:r>
          </a:p>
          <a:p>
            <a:r>
              <a:rPr lang="ru-RU" dirty="0" smtClean="0"/>
              <a:t>Демидова Татьяна</a:t>
            </a:r>
          </a:p>
          <a:p>
            <a:r>
              <a:rPr lang="ru-RU" dirty="0" smtClean="0"/>
              <a:t>Деникина Инна</a:t>
            </a:r>
          </a:p>
          <a:p>
            <a:r>
              <a:rPr lang="ru-RU" dirty="0" smtClean="0"/>
              <a:t>Аникина Ольга</a:t>
            </a:r>
          </a:p>
          <a:p>
            <a:r>
              <a:rPr lang="ru-RU" dirty="0" smtClean="0"/>
              <a:t>Исламова Лариса</a:t>
            </a:r>
          </a:p>
          <a:p>
            <a:endParaRPr lang="ru-RU" dirty="0"/>
          </a:p>
          <a:p>
            <a:r>
              <a:rPr lang="ru-RU" b="1" u="sng" dirty="0" smtClean="0"/>
              <a:t>Представительства</a:t>
            </a:r>
            <a:r>
              <a:rPr lang="ru-RU" dirty="0" smtClean="0"/>
              <a:t>: смена двух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30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572" y="126124"/>
            <a:ext cx="1185566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РАБОТА КОМИТЕТОВ</a:t>
            </a:r>
          </a:p>
          <a:p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 smtClean="0"/>
              <a:t>Этический </a:t>
            </a:r>
            <a:r>
              <a:rPr lang="ru-RU" b="1" dirty="0"/>
              <a:t>комитет                                                                                                                                  </a:t>
            </a:r>
            <a:endParaRPr lang="ru-RU" b="1" dirty="0" smtClean="0"/>
          </a:p>
          <a:p>
            <a:r>
              <a:rPr lang="ru-RU" dirty="0" smtClean="0"/>
              <a:t>Председатель</a:t>
            </a:r>
            <a:r>
              <a:rPr lang="ru-RU" dirty="0"/>
              <a:t>: Аникина Ольга </a:t>
            </a:r>
            <a:r>
              <a:rPr lang="ru-RU" dirty="0" smtClean="0"/>
              <a:t>                                                                                                               </a:t>
            </a:r>
          </a:p>
          <a:p>
            <a:r>
              <a:rPr lang="ru-RU" dirty="0" smtClean="0"/>
              <a:t>Состав</a:t>
            </a:r>
            <a:r>
              <a:rPr lang="ru-RU" dirty="0"/>
              <a:t>: Юлия Кулыгина, </a:t>
            </a:r>
            <a:r>
              <a:rPr lang="ru-RU" dirty="0" smtClean="0"/>
              <a:t>Лариса Исламова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2. Комитет </a:t>
            </a:r>
            <a:r>
              <a:rPr lang="ru-RU" b="1" dirty="0"/>
              <a:t>по работе представительств и секций</a:t>
            </a:r>
            <a:r>
              <a:rPr lang="ru-RU" dirty="0"/>
              <a:t>                                                                                                     </a:t>
            </a:r>
            <a:endParaRPr lang="ru-RU" dirty="0" smtClean="0"/>
          </a:p>
          <a:p>
            <a:r>
              <a:rPr lang="ru-RU" dirty="0" smtClean="0"/>
              <a:t>Председатель</a:t>
            </a:r>
            <a:r>
              <a:rPr lang="ru-RU" dirty="0"/>
              <a:t>: Демидова </a:t>
            </a:r>
            <a:r>
              <a:rPr lang="ru-RU" dirty="0" smtClean="0"/>
              <a:t>Татьяна</a:t>
            </a:r>
            <a:endParaRPr lang="ru-RU" dirty="0"/>
          </a:p>
          <a:p>
            <a:endParaRPr lang="ru-RU" dirty="0" smtClean="0"/>
          </a:p>
          <a:p>
            <a:r>
              <a:rPr lang="ru-RU" b="1" dirty="0" smtClean="0"/>
              <a:t>3. Комитет </a:t>
            </a:r>
            <a:r>
              <a:rPr lang="ru-RU" b="1" dirty="0"/>
              <a:t>по работе с членами ассоциации  </a:t>
            </a:r>
            <a:r>
              <a:rPr lang="ru-RU" dirty="0"/>
              <a:t>                                                                                           </a:t>
            </a:r>
            <a:endParaRPr lang="ru-RU" dirty="0" smtClean="0"/>
          </a:p>
          <a:p>
            <a:r>
              <a:rPr lang="ru-RU" dirty="0" smtClean="0"/>
              <a:t>Председатель</a:t>
            </a:r>
            <a:r>
              <a:rPr lang="ru-RU" dirty="0"/>
              <a:t>:  Зверева Алена  </a:t>
            </a:r>
            <a:endParaRPr lang="ru-RU" dirty="0" smtClean="0"/>
          </a:p>
          <a:p>
            <a:r>
              <a:rPr lang="ru-RU" dirty="0"/>
              <a:t>Состав</a:t>
            </a:r>
            <a:r>
              <a:rPr lang="ru-RU" dirty="0" smtClean="0"/>
              <a:t>: Наталья Новоселова, Вера </a:t>
            </a:r>
            <a:r>
              <a:rPr lang="ru-RU" dirty="0"/>
              <a:t>Липина </a:t>
            </a:r>
          </a:p>
          <a:p>
            <a:endParaRPr lang="ru-RU" dirty="0" smtClean="0"/>
          </a:p>
          <a:p>
            <a:r>
              <a:rPr lang="ru-RU" b="1" dirty="0"/>
              <a:t>4. </a:t>
            </a:r>
            <a:r>
              <a:rPr lang="ru-RU" b="1" dirty="0" smtClean="0"/>
              <a:t>Оргкомитет </a:t>
            </a:r>
            <a:r>
              <a:rPr lang="ru-RU" b="1" dirty="0"/>
              <a:t>по флагманским мероприятиям</a:t>
            </a:r>
          </a:p>
          <a:p>
            <a:r>
              <a:rPr lang="ru-RU" dirty="0" smtClean="0"/>
              <a:t>Председатель: Деникина </a:t>
            </a:r>
            <a:r>
              <a:rPr lang="ru-RU" dirty="0"/>
              <a:t>Инна Васильевна</a:t>
            </a:r>
          </a:p>
          <a:p>
            <a:r>
              <a:rPr lang="ru-RU" dirty="0" smtClean="0"/>
              <a:t>Основной состав: Аникина Ольга, Демидова Татьяна, Зверева Алена, Коломийцева </a:t>
            </a:r>
            <a:r>
              <a:rPr lang="ru-RU" dirty="0"/>
              <a:t>Оксана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89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Кандидат на пост президента АПТ </a:t>
            </a:r>
            <a:r>
              <a:rPr lang="ru-RU" sz="2000" b="1" dirty="0" smtClean="0"/>
              <a:t> 2025/2027 </a:t>
            </a:r>
            <a:r>
              <a:rPr lang="ru-RU" sz="2000" b="1" dirty="0" err="1" smtClean="0"/>
              <a:t>г.г</a:t>
            </a:r>
            <a:r>
              <a:rPr lang="ru-RU" sz="2000" b="1" dirty="0" smtClean="0"/>
              <a:t>.  </a:t>
            </a:r>
            <a:r>
              <a:rPr lang="ru-RU" sz="2800" b="1" dirty="0" smtClean="0"/>
              <a:t>Деникина </a:t>
            </a:r>
            <a:r>
              <a:rPr lang="ru-RU" sz="2800" b="1" dirty="0"/>
              <a:t>Инна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Член </a:t>
            </a:r>
            <a:r>
              <a:rPr lang="ru-RU" dirty="0"/>
              <a:t>Совета с первого </a:t>
            </a:r>
            <a:r>
              <a:rPr lang="ru-RU" dirty="0" smtClean="0"/>
              <a:t>созыва, учредитель АПТ.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Сохраняю и развиваю центр </a:t>
            </a:r>
            <a:r>
              <a:rPr lang="ru-RU" dirty="0"/>
              <a:t>управления </a:t>
            </a:r>
            <a:r>
              <a:rPr lang="ru-RU" dirty="0" smtClean="0"/>
              <a:t>в </a:t>
            </a:r>
            <a:r>
              <a:rPr lang="ru-RU" dirty="0"/>
              <a:t>Санкт-Петербурге, где все начиналось.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Возродила </a:t>
            </a:r>
            <a:r>
              <a:rPr lang="ru-RU" dirty="0"/>
              <a:t>проведение </a:t>
            </a:r>
            <a:r>
              <a:rPr lang="ru-RU" dirty="0" smtClean="0"/>
              <a:t>фестиваля песочной </a:t>
            </a:r>
            <a:r>
              <a:rPr lang="ru-RU" dirty="0"/>
              <a:t>терапии </a:t>
            </a:r>
            <a:r>
              <a:rPr lang="ru-RU" dirty="0" smtClean="0"/>
              <a:t>в Санкт-Петербурге в 2024г. И хочу продолжать развивать флагманские мероприятия Ассоциации.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нициировала </a:t>
            </a:r>
            <a:r>
              <a:rPr lang="ru-RU" dirty="0"/>
              <a:t>развитие супервизорского направления в Ассоциации и с 2015г. руковожу секцией по </a:t>
            </a:r>
            <a:r>
              <a:rPr lang="ru-RU" dirty="0" smtClean="0"/>
              <a:t>супервизии. </a:t>
            </a:r>
            <a:r>
              <a:rPr lang="ru-RU" dirty="0"/>
              <a:t>О</a:t>
            </a:r>
            <a:r>
              <a:rPr lang="ru-RU" dirty="0" smtClean="0"/>
              <a:t>рганизовывала </a:t>
            </a:r>
            <a:r>
              <a:rPr lang="ru-RU" dirty="0"/>
              <a:t>«Конференцию случаев», которая прошла 3.06.2017г. в Санкт-Петербурге</a:t>
            </a:r>
            <a:r>
              <a:rPr lang="ru-RU" dirty="0" smtClean="0"/>
              <a:t>. С 2024г.  - флагманское мероприятие по супервизии «Конференция по супервизии». В 2023г. Курс подготовки супервизоров «Супервизии в песочнице». В 2024г. Мастерская для развития супервизорских навыков «Мастерская по супервизии».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Являюсь автором  программ АПТ</a:t>
            </a:r>
            <a:r>
              <a:rPr lang="ru-RU" dirty="0"/>
              <a:t>: «Интегративная песочная терапия», «Родом из детства», «Психосоматика. Интегративный подход</a:t>
            </a:r>
            <a:r>
              <a:rPr lang="ru-RU" dirty="0" smtClean="0"/>
              <a:t>», </a:t>
            </a:r>
            <a:r>
              <a:rPr lang="ru-RU" dirty="0"/>
              <a:t>курс «Супервизия в песочнице</a:t>
            </a:r>
            <a:r>
              <a:rPr lang="ru-RU" dirty="0" smtClean="0"/>
              <a:t>»,  </a:t>
            </a:r>
            <a:r>
              <a:rPr lang="ru-RU" dirty="0"/>
              <a:t>проект «PRO – привязанность</a:t>
            </a:r>
            <a:r>
              <a:rPr lang="ru-RU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Руководитель модальности </a:t>
            </a:r>
            <a:r>
              <a:rPr lang="ru-RU" dirty="0"/>
              <a:t>"Песочная терапия" </a:t>
            </a:r>
            <a:r>
              <a:rPr lang="ru-RU" dirty="0" smtClean="0"/>
              <a:t>ОППЛ.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Психолог-психоаналитик</a:t>
            </a:r>
            <a:r>
              <a:rPr lang="ru-RU" dirty="0"/>
              <a:t>, </a:t>
            </a:r>
            <a:r>
              <a:rPr lang="ru-RU" dirty="0" smtClean="0"/>
              <a:t>гештальт-терапевт.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Супервизор АПТ, ОППЛ, МГИ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Моя работа президента включает: принятие решений (самостоятельных и совместных с Советом</a:t>
            </a:r>
            <a:r>
              <a:rPr lang="ru-RU" sz="2000" dirty="0"/>
              <a:t>), ведение документации </a:t>
            </a:r>
            <a:r>
              <a:rPr lang="ru-RU" sz="2000" dirty="0" smtClean="0"/>
              <a:t>Ассоциации (протоколы, отчеты, планирование, выписки, удостоверения, рекомендательные письма и многое другое), </a:t>
            </a:r>
            <a:r>
              <a:rPr lang="ru-RU" sz="2000" dirty="0"/>
              <a:t>ежемесячная </a:t>
            </a:r>
            <a:r>
              <a:rPr lang="ru-RU" sz="2000" dirty="0" smtClean="0"/>
              <a:t>работа с бухгалтером, поквартальная работа со специалистом по сайту, работа с комитетами, работа в оргкомитете по мероприятиям (получается ежемесячная), с почтой, с различного рода обращениями, работа с АВО, рассылка</a:t>
            </a:r>
            <a:r>
              <a:rPr lang="ru-RU" dirty="0" smtClean="0"/>
              <a:t>. Занятость в неделю выходит 3 дня из 5 и это работа пока является общественной, пока выделить зарплату не получается ни для президента, ни для руководителей комитетов. Продолжаем работать на общественных началах, выделяя премии.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208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23224</TotalTime>
  <Words>2511</Words>
  <Application>Microsoft Office PowerPoint</Application>
  <PresentationFormat>Широкоэкранный</PresentationFormat>
  <Paragraphs>204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99</cp:revision>
  <dcterms:created xsi:type="dcterms:W3CDTF">2023-12-26T07:39:16Z</dcterms:created>
  <dcterms:modified xsi:type="dcterms:W3CDTF">2025-03-02T10:51:07Z</dcterms:modified>
</cp:coreProperties>
</file>